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2"/>
  </p:notesMasterIdLst>
  <p:sldIdLst>
    <p:sldId id="257" r:id="rId5"/>
    <p:sldId id="259" r:id="rId6"/>
    <p:sldId id="261" r:id="rId7"/>
    <p:sldId id="276" r:id="rId8"/>
    <p:sldId id="270" r:id="rId9"/>
    <p:sldId id="262" r:id="rId10"/>
    <p:sldId id="271" r:id="rId11"/>
    <p:sldId id="275" r:id="rId12"/>
    <p:sldId id="263" r:id="rId13"/>
    <p:sldId id="272" r:id="rId14"/>
    <p:sldId id="264" r:id="rId15"/>
    <p:sldId id="265" r:id="rId16"/>
    <p:sldId id="266" r:id="rId17"/>
    <p:sldId id="267" r:id="rId18"/>
    <p:sldId id="268" r:id="rId19"/>
    <p:sldId id="273" r:id="rId20"/>
    <p:sldId id="258" r:id="rId21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8"/>
    <p:restoredTop sz="75719"/>
  </p:normalViewPr>
  <p:slideViewPr>
    <p:cSldViewPr snapToGrid="0" snapToObjects="1">
      <p:cViewPr varScale="1">
        <p:scale>
          <a:sx n="75" d="100"/>
          <a:sy n="75" d="100"/>
        </p:scale>
        <p:origin x="23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48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DA2CDB-BB52-F649-93D4-C8F369348FF0}" type="datetimeFigureOut">
              <a:rPr lang="en-US" smtClean="0"/>
              <a:t>3/30/21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58662-F3CF-9440-98F2-D89C13A0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58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58662-F3CF-9440-98F2-D89C13A008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1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58662-F3CF-9440-98F2-D89C13A008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78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odiogosilva</a:t>
            </a:r>
            <a:r>
              <a:rPr lang="en-US" dirty="0"/>
              <a:t>/status/987386007485075461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58662-F3CF-9440-98F2-D89C13A008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73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Nextflow processes define what is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58662-F3CF-9440-98F2-D89C13A008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31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Netxflow</a:t>
            </a:r>
            <a:r>
              <a:rPr lang="en-US" dirty="0"/>
              <a:t> execution is where something is run.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58662-F3CF-9440-98F2-D89C13A008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03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Nextflow scripts are are the “how” a pipeline is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58662-F3CF-9440-98F2-D89C13A008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0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2CF6-81CA-D743-A99A-FE8663A61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7013" y="5591853"/>
            <a:ext cx="1838283" cy="1250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3D48CC-AEFA-C249-95E7-AF9FD30E8EEF}"/>
              </a:ext>
            </a:extLst>
          </p:cNvPr>
          <p:cNvSpPr txBox="1"/>
          <p:nvPr userDrawn="1"/>
        </p:nvSpPr>
        <p:spPr>
          <a:xfrm>
            <a:off x="2621129" y="5817798"/>
            <a:ext cx="319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0" dirty="0">
                <a:solidFill>
                  <a:schemeClr val="accent1">
                    <a:lumMod val="50000"/>
                  </a:schemeClr>
                </a:solidFill>
              </a:rPr>
              <a:t>School of Biological Sciences</a:t>
            </a:r>
          </a:p>
          <a:p>
            <a:r>
              <a:rPr lang="en-US" sz="1200" baseline="0" dirty="0">
                <a:solidFill>
                  <a:schemeClr val="accent1">
                    <a:lumMod val="50000"/>
                  </a:schemeClr>
                </a:solidFill>
              </a:rPr>
              <a:t>School of Mathematics</a:t>
            </a:r>
          </a:p>
          <a:p>
            <a:r>
              <a:rPr lang="en-US" sz="1200" baseline="0" dirty="0">
                <a:solidFill>
                  <a:schemeClr val="accent1">
                    <a:lumMod val="50000"/>
                  </a:schemeClr>
                </a:solidFill>
              </a:rPr>
              <a:t>College of Medicine and Veterinary Medicine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8F0B64-17B2-6542-8E8F-3479939F0B9E}"/>
              </a:ext>
            </a:extLst>
          </p:cNvPr>
          <p:cNvGrpSpPr/>
          <p:nvPr userDrawn="1"/>
        </p:nvGrpSpPr>
        <p:grpSpPr>
          <a:xfrm>
            <a:off x="7950450" y="5554444"/>
            <a:ext cx="2694077" cy="1040130"/>
            <a:chOff x="4928894" y="4139101"/>
            <a:chExt cx="2020558" cy="7800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90C486-53CD-2443-A23D-924E18B80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8252" y="4139101"/>
              <a:ext cx="1981200" cy="78009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CC28D4-5050-E146-AF23-939108ABD314}"/>
                </a:ext>
              </a:extLst>
            </p:cNvPr>
            <p:cNvSpPr txBox="1"/>
            <p:nvPr/>
          </p:nvSpPr>
          <p:spPr>
            <a:xfrm>
              <a:off x="4928894" y="4701805"/>
              <a:ext cx="1854458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aseline="0" dirty="0">
                  <a:solidFill>
                    <a:schemeClr val="accent1">
                      <a:lumMod val="50000"/>
                    </a:schemeClr>
                  </a:solidFill>
                </a:rPr>
                <a:t>Edinburgh Carpentries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F151F96-1363-1945-B060-A182DDA8D8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32561" y="5823880"/>
            <a:ext cx="1016000" cy="767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C18BC8-E613-F34F-8125-FA70C27DA95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4642" y="5773549"/>
            <a:ext cx="1884341" cy="79908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C54092-2948-AB48-AB0A-94EEB7BC2D5E}"/>
              </a:ext>
            </a:extLst>
          </p:cNvPr>
          <p:cNvCxnSpPr>
            <a:cxnSpLocks/>
          </p:cNvCxnSpPr>
          <p:nvPr userDrawn="1"/>
        </p:nvCxnSpPr>
        <p:spPr>
          <a:xfrm>
            <a:off x="240000" y="5593027"/>
            <a:ext cx="11712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E74FB56-3CD3-224D-8993-933BAE9862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r="70342"/>
          <a:stretch/>
        </p:blipFill>
        <p:spPr>
          <a:xfrm>
            <a:off x="229662" y="5817797"/>
            <a:ext cx="1084771" cy="8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56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F4CF6-5A7F-384D-889D-7151B591A0F8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21504-73F5-5C43-A14B-59A9D6209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8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F4CF6-5A7F-384D-889D-7151B591A0F8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21504-73F5-5C43-A14B-59A9D6209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9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F4CF6-5A7F-384D-889D-7151B591A0F8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21504-73F5-5C43-A14B-59A9D6209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43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F4CF6-5A7F-384D-889D-7151B591A0F8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21504-73F5-5C43-A14B-59A9D6209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8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F4CF6-5A7F-384D-889D-7151B591A0F8}" type="datetimeFigureOut">
              <a:rPr lang="en-US" smtClean="0"/>
              <a:t>3/30/21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21504-73F5-5C43-A14B-59A9D6209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4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F4CF6-5A7F-384D-889D-7151B591A0F8}" type="datetimeFigureOut">
              <a:rPr lang="en-US" smtClean="0"/>
              <a:t>3/30/21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21504-73F5-5C43-A14B-59A9D6209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6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F4CF6-5A7F-384D-889D-7151B591A0F8}" type="datetimeFigureOut">
              <a:rPr lang="en-US" smtClean="0"/>
              <a:t>3/30/21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21504-73F5-5C43-A14B-59A9D6209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81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F4CF6-5A7F-384D-889D-7151B591A0F8}" type="datetimeFigureOut">
              <a:rPr lang="en-US" smtClean="0"/>
              <a:t>3/30/21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21504-73F5-5C43-A14B-59A9D6209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F4CF6-5A7F-384D-889D-7151B591A0F8}" type="datetimeFigureOut">
              <a:rPr lang="en-US" smtClean="0"/>
              <a:t>3/30/21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21504-73F5-5C43-A14B-59A9D6209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2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F4CF6-5A7F-384D-889D-7151B591A0F8}" type="datetimeFigureOut">
              <a:rPr lang="en-US" smtClean="0"/>
              <a:t>3/30/21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21504-73F5-5C43-A14B-59A9D6209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tif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3054D-F84A-C149-AA50-60965F94E73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97013" y="5591853"/>
            <a:ext cx="1838283" cy="1250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6867D9-C7DD-1143-AFD8-394184A84852}"/>
              </a:ext>
            </a:extLst>
          </p:cNvPr>
          <p:cNvSpPr txBox="1"/>
          <p:nvPr userDrawn="1"/>
        </p:nvSpPr>
        <p:spPr>
          <a:xfrm>
            <a:off x="2621129" y="5817798"/>
            <a:ext cx="319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0" dirty="0">
                <a:solidFill>
                  <a:schemeClr val="accent1">
                    <a:lumMod val="50000"/>
                  </a:schemeClr>
                </a:solidFill>
              </a:rPr>
              <a:t>School of Biological Sciences</a:t>
            </a:r>
          </a:p>
          <a:p>
            <a:r>
              <a:rPr lang="en-US" sz="1200" baseline="0" dirty="0">
                <a:solidFill>
                  <a:schemeClr val="accent1">
                    <a:lumMod val="50000"/>
                  </a:schemeClr>
                </a:solidFill>
              </a:rPr>
              <a:t>School of Mathematics</a:t>
            </a:r>
          </a:p>
          <a:p>
            <a:r>
              <a:rPr lang="en-US" sz="1200" baseline="0" dirty="0">
                <a:solidFill>
                  <a:schemeClr val="accent1">
                    <a:lumMod val="50000"/>
                  </a:schemeClr>
                </a:solidFill>
              </a:rPr>
              <a:t>College of Medicine and Veterinary Medicine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905FD9-89A7-5B41-B464-AC5C4D8E626E}"/>
              </a:ext>
            </a:extLst>
          </p:cNvPr>
          <p:cNvGrpSpPr/>
          <p:nvPr userDrawn="1"/>
        </p:nvGrpSpPr>
        <p:grpSpPr>
          <a:xfrm>
            <a:off x="7950450" y="5554444"/>
            <a:ext cx="2694077" cy="1040130"/>
            <a:chOff x="4928894" y="4139101"/>
            <a:chExt cx="2020558" cy="7800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3C5865-EA9A-4642-AF80-8CB51507C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968252" y="4139101"/>
              <a:ext cx="1981200" cy="78009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A67214-9CD7-BB4C-BF9B-CD6F4EC8F61E}"/>
                </a:ext>
              </a:extLst>
            </p:cNvPr>
            <p:cNvSpPr txBox="1"/>
            <p:nvPr/>
          </p:nvSpPr>
          <p:spPr>
            <a:xfrm>
              <a:off x="4928894" y="4701805"/>
              <a:ext cx="1854458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aseline="0" dirty="0">
                  <a:solidFill>
                    <a:schemeClr val="accent1">
                      <a:lumMod val="50000"/>
                    </a:schemeClr>
                  </a:solidFill>
                </a:rPr>
                <a:t>Edinburgh Carpentries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D044FDA-4E8E-824A-A0D3-21EDFBE9393D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532561" y="5823880"/>
            <a:ext cx="1016000" cy="767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0F1F4A-B772-C84A-AB6F-E9F61BA0F46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844642" y="5773549"/>
            <a:ext cx="1884341" cy="79908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3876E9-BA71-6B4D-A59E-039CD5F4740C}"/>
              </a:ext>
            </a:extLst>
          </p:cNvPr>
          <p:cNvCxnSpPr>
            <a:cxnSpLocks/>
          </p:cNvCxnSpPr>
          <p:nvPr userDrawn="1"/>
        </p:nvCxnSpPr>
        <p:spPr>
          <a:xfrm>
            <a:off x="240000" y="5593027"/>
            <a:ext cx="11712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A574D85-EE4C-D84E-B317-3EDA749D4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r="70342"/>
          <a:stretch/>
        </p:blipFill>
        <p:spPr>
          <a:xfrm>
            <a:off x="229662" y="5817797"/>
            <a:ext cx="1084771" cy="8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03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12" Type="http://schemas.openxmlformats.org/officeDocument/2006/relationships/image" Target="../media/image20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11" Type="http://schemas.openxmlformats.org/officeDocument/2006/relationships/image" Target="../media/image19.tiff"/><Relationship Id="rId5" Type="http://schemas.openxmlformats.org/officeDocument/2006/relationships/image" Target="../media/image13.tiff"/><Relationship Id="rId10" Type="http://schemas.openxmlformats.org/officeDocument/2006/relationships/image" Target="../media/image18.tiff"/><Relationship Id="rId4" Type="http://schemas.openxmlformats.org/officeDocument/2006/relationships/image" Target="../media/image12.tiff"/><Relationship Id="rId9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carpentry.org/" TargetMode="External"/><Relationship Id="rId2" Type="http://schemas.openxmlformats.org/officeDocument/2006/relationships/hyperlink" Target="https://software-carpentry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hyperlink" Target="https://librarycarpentry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01/2020.06.30.17867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89079-61D3-7340-812C-E3E6E213B4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Edinburgh Data Science Training for Healthcare &amp; Biosciences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25067-46DB-ED4A-A695-211761BD7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71371"/>
            <a:ext cx="9144000" cy="1655762"/>
          </a:xfrm>
        </p:spPr>
        <p:txBody>
          <a:bodyPr anchor="ctr">
            <a:normAutofit fontScale="62500" lnSpcReduction="20000"/>
          </a:bodyPr>
          <a:lstStyle/>
          <a:p>
            <a:r>
              <a:rPr lang="en-GB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 to Bioinformatics Workflows with Nextflow and nf-core</a:t>
            </a:r>
          </a:p>
          <a:p>
            <a:endParaRPr lang="en-GB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Getting Started with Nextflow</a:t>
            </a: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3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861E7-95D6-E74D-BF5E-99CF32FD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WfMS</a:t>
            </a:r>
            <a:r>
              <a:rPr lang="en-GB" dirty="0"/>
              <a:t>: Key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CAC18-440F-074A-90F6-E7615C3DB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GB" dirty="0"/>
              <a:t>Run time management </a:t>
            </a:r>
          </a:p>
          <a:p>
            <a:pPr fontAlgn="base"/>
            <a:r>
              <a:rPr lang="en-GB" dirty="0"/>
              <a:t>Software management </a:t>
            </a:r>
          </a:p>
          <a:p>
            <a:pPr fontAlgn="base"/>
            <a:r>
              <a:rPr lang="en-GB" dirty="0"/>
              <a:t>Portability &amp; Interoperability </a:t>
            </a:r>
          </a:p>
          <a:p>
            <a:pPr fontAlgn="base"/>
            <a:r>
              <a:rPr lang="en-GB" dirty="0"/>
              <a:t>Reproducibility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78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C1C18-8303-C942-8C73-1046E85E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Nextflow?</a:t>
            </a:r>
            <a:br>
              <a:rPr lang="en-GB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044348-9436-DE4B-9BE1-41A808A0322C}"/>
              </a:ext>
            </a:extLst>
          </p:cNvPr>
          <p:cNvSpPr/>
          <p:nvPr/>
        </p:nvSpPr>
        <p:spPr>
          <a:xfrm>
            <a:off x="820610" y="1547766"/>
            <a:ext cx="11065933" cy="179420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149F3-0FBE-E943-8470-541FE44A9351}"/>
              </a:ext>
            </a:extLst>
          </p:cNvPr>
          <p:cNvSpPr/>
          <p:nvPr/>
        </p:nvSpPr>
        <p:spPr>
          <a:xfrm>
            <a:off x="838200" y="3895529"/>
            <a:ext cx="4309534" cy="1572419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Orchestration of tasks to</a:t>
            </a:r>
          </a:p>
          <a:p>
            <a:pPr algn="ctr"/>
            <a:r>
              <a:rPr lang="en-US" sz="2400" dirty="0"/>
              <a:t>Deploy anywhere with ease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CD8318-6CD7-B34E-B7D5-6A134030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539" y="2066901"/>
            <a:ext cx="629048" cy="4843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6EE4C4-058C-3748-83BB-6CC510305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09" y="2726400"/>
            <a:ext cx="778875" cy="324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38C563-945E-8F4F-A85D-B5FF55297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454" y="2072833"/>
            <a:ext cx="479469" cy="479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44A472-4A89-F44C-B108-EED72E07B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62" y="2107712"/>
            <a:ext cx="1097954" cy="440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CB4F86-5641-2542-B3A6-72B40B288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2921" y="2643556"/>
            <a:ext cx="681744" cy="580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7A9DFF-BBAE-F54E-924D-946D6DF5A2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664" y="2526694"/>
            <a:ext cx="719854" cy="7198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E0CD22-B8E2-E54B-8C74-EC4A5E65F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1697" y="1877563"/>
            <a:ext cx="515090" cy="5150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419DE8-C075-0847-A9AF-F5E4483B5AB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012" t="-17197" r="-1898"/>
          <a:stretch/>
        </p:blipFill>
        <p:spPr>
          <a:xfrm>
            <a:off x="9554167" y="1731146"/>
            <a:ext cx="988987" cy="7531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85ACE4-7F88-4340-8B6F-EAD218467B1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648" t="3488" r="28937" b="-3488"/>
          <a:stretch/>
        </p:blipFill>
        <p:spPr>
          <a:xfrm>
            <a:off x="10184658" y="1728588"/>
            <a:ext cx="750587" cy="9227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723AD1-8932-7D44-AE24-A7FCBF1444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67335" y="1763217"/>
            <a:ext cx="864914" cy="864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8BD107-3346-8B4E-9BB8-3833FAB73FCA}"/>
              </a:ext>
            </a:extLst>
          </p:cNvPr>
          <p:cNvSpPr txBox="1"/>
          <p:nvPr/>
        </p:nvSpPr>
        <p:spPr>
          <a:xfrm>
            <a:off x="676130" y="1048478"/>
            <a:ext cx="2475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Nextflow </a:t>
            </a:r>
            <a:r>
              <a:rPr lang="en-US" sz="2400" i="1" dirty="0"/>
              <a:t>script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768A3C-D4B8-FA4E-8A1E-57A563C0D3EF}"/>
              </a:ext>
            </a:extLst>
          </p:cNvPr>
          <p:cNvSpPr txBox="1"/>
          <p:nvPr/>
        </p:nvSpPr>
        <p:spPr>
          <a:xfrm>
            <a:off x="748522" y="3369734"/>
            <a:ext cx="2930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Nextflow </a:t>
            </a:r>
            <a:r>
              <a:rPr lang="en-US" sz="2800" i="1" dirty="0"/>
              <a:t>runtime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D535EF-3223-B449-AA83-6807267A4A61}"/>
              </a:ext>
            </a:extLst>
          </p:cNvPr>
          <p:cNvSpPr txBox="1"/>
          <p:nvPr/>
        </p:nvSpPr>
        <p:spPr>
          <a:xfrm>
            <a:off x="1240817" y="1496649"/>
            <a:ext cx="11514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code in any language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A8BB30-8496-424A-A284-D3F632B61F55}"/>
              </a:ext>
            </a:extLst>
          </p:cNvPr>
          <p:cNvSpPr txBox="1"/>
          <p:nvPr/>
        </p:nvSpPr>
        <p:spPr>
          <a:xfrm>
            <a:off x="5929455" y="1567090"/>
            <a:ext cx="245326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software </a:t>
            </a:r>
          </a:p>
          <a:p>
            <a:r>
              <a:rPr lang="en-US" dirty="0"/>
              <a:t>dependencies with </a:t>
            </a:r>
          </a:p>
          <a:p>
            <a:r>
              <a:rPr lang="en-US" dirty="0"/>
              <a:t>containers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0EA227-1BD7-194B-B9CF-4C9CC0785D3C}"/>
              </a:ext>
            </a:extLst>
          </p:cNvPr>
          <p:cNvSpPr txBox="1"/>
          <p:nvPr/>
        </p:nvSpPr>
        <p:spPr>
          <a:xfrm>
            <a:off x="9967420" y="2716052"/>
            <a:ext cx="11514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1CB27F-77C6-3F44-B04F-13133DD51AB5}"/>
              </a:ext>
            </a:extLst>
          </p:cNvPr>
          <p:cNvSpPr txBox="1"/>
          <p:nvPr/>
        </p:nvSpPr>
        <p:spPr>
          <a:xfrm>
            <a:off x="3668759" y="1858593"/>
            <a:ext cx="1151467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Data</a:t>
            </a:r>
            <a:r>
              <a:rPr lang="en-US" b="1" dirty="0" err="1">
                <a:latin typeface="Courier" pitchFamily="2" charset="0"/>
              </a:rPr>
              <a:t>|</a:t>
            </a:r>
            <a:r>
              <a:rPr lang="en-US" dirty="0" err="1">
                <a:latin typeface="Courier" pitchFamily="2" charset="0"/>
              </a:rPr>
              <a:t>flow</a:t>
            </a:r>
            <a:endParaRPr lang="en-US" dirty="0">
              <a:latin typeface="Courier" pitchFamily="2" charset="0"/>
            </a:endParaRPr>
          </a:p>
          <a:p>
            <a:r>
              <a:rPr lang="en-US" dirty="0"/>
              <a:t>Define orchestration with dataflow programming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5AB872-3E75-1F4F-9AD3-DBB11ECCD4BE}"/>
              </a:ext>
            </a:extLst>
          </p:cNvPr>
          <p:cNvCxnSpPr>
            <a:cxnSpLocks/>
          </p:cNvCxnSpPr>
          <p:nvPr/>
        </p:nvCxnSpPr>
        <p:spPr>
          <a:xfrm>
            <a:off x="4080933" y="3369734"/>
            <a:ext cx="0" cy="52579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8C33B74-B888-C34B-98E5-E2694780160E}"/>
              </a:ext>
            </a:extLst>
          </p:cNvPr>
          <p:cNvCxnSpPr>
            <a:cxnSpLocks/>
          </p:cNvCxnSpPr>
          <p:nvPr/>
        </p:nvCxnSpPr>
        <p:spPr>
          <a:xfrm>
            <a:off x="5354509" y="4681738"/>
            <a:ext cx="168958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305C7F8-6560-6046-A074-59ADFF23110E}"/>
              </a:ext>
            </a:extLst>
          </p:cNvPr>
          <p:cNvCxnSpPr>
            <a:cxnSpLocks/>
          </p:cNvCxnSpPr>
          <p:nvPr/>
        </p:nvCxnSpPr>
        <p:spPr>
          <a:xfrm flipV="1">
            <a:off x="5339902" y="4114800"/>
            <a:ext cx="1594689" cy="39760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05CDB23-E60A-5A4F-BDFF-3D1EB36E090C}"/>
              </a:ext>
            </a:extLst>
          </p:cNvPr>
          <p:cNvCxnSpPr>
            <a:cxnSpLocks/>
          </p:cNvCxnSpPr>
          <p:nvPr/>
        </p:nvCxnSpPr>
        <p:spPr>
          <a:xfrm>
            <a:off x="5394278" y="4880540"/>
            <a:ext cx="1540313" cy="4046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D8EFC663-CF97-C04F-B362-D45DEC7FC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0261" y="3895529"/>
            <a:ext cx="3429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76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C5F4-39A1-3548-B06E-90EEB74D1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What is Dataflow Programming?</a:t>
            </a:r>
            <a:endParaRPr lang="en-US" dirty="0"/>
          </a:p>
        </p:txBody>
      </p:sp>
      <p:pic>
        <p:nvPicPr>
          <p:cNvPr id="2050" name="Picture 2" descr="https://lh4.googleusercontent.com/jCS4QWoiP1Bi_ia_oKiQwv6DF3EbavO7ZTwMoExdPP2cq2wCk2yfqbIw4sNrcHUFrnGC1Nin4RDohzeVJDW-D_2zCcrY0KWw8Ulm6f3Bs25CXr3DcHZM-zw-gMiWZNHZw6p-hQeLc0U">
            <a:extLst>
              <a:ext uri="{FF2B5EF4-FFF2-40B4-BE49-F238E27FC236}">
                <a16:creationId xmlns:a16="http://schemas.microsoft.com/office/drawing/2014/main" id="{FAB8499D-BFAF-5248-9514-B9506962E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825" y="1325563"/>
            <a:ext cx="5631841" cy="422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639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AC09E-37C7-2D4F-96FD-BD53CF72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</a:t>
            </a:r>
            <a:r>
              <a:rPr lang="en-GB" dirty="0" err="1"/>
              <a:t>Nextflow’s</a:t>
            </a:r>
            <a:r>
              <a:rPr lang="en-GB" dirty="0"/>
              <a:t> core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231D6-1ECC-4440-988C-960402DEC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prototyping</a:t>
            </a:r>
          </a:p>
          <a:p>
            <a:r>
              <a:rPr lang="en-GB" dirty="0"/>
              <a:t>Reproducibility</a:t>
            </a:r>
          </a:p>
          <a:p>
            <a:r>
              <a:rPr lang="en-GB" dirty="0"/>
              <a:t>Portable</a:t>
            </a:r>
          </a:p>
          <a:p>
            <a:r>
              <a:rPr lang="en-GB" dirty="0"/>
              <a:t>Simple parallelisation:</a:t>
            </a:r>
          </a:p>
          <a:p>
            <a:r>
              <a:rPr lang="en-GB" dirty="0"/>
              <a:t>Continuous checkpoints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742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058C-6F81-9C4C-8D3D-1D43C7D8B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Nextflow: Processes and Channels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CE157-A759-FF45-94E6-67DF04A3A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lh4.googleusercontent.com/px_320cxeDkONl2ZETgXjD3H3zpTf4sgH9dcAbdCblSsas64VNilp5OOH8USC0dSBjHioaa_ghEcO-ACYGkR3saK4pelXzdCagHZ0x5isUu-mhKjxo1S1FPufCWBPSMOngvErR4txJg">
            <a:extLst>
              <a:ext uri="{FF2B5EF4-FFF2-40B4-BE49-F238E27FC236}">
                <a16:creationId xmlns:a16="http://schemas.microsoft.com/office/drawing/2014/main" id="{0C18FA9D-B613-EF4F-ADE6-3AC1648F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3050"/>
            <a:ext cx="121920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439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5CCD2-FC7B-824F-A0CB-01878510A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Nextflow: Workflow Execution</a:t>
            </a:r>
            <a:endParaRPr lang="en-US" dirty="0"/>
          </a:p>
        </p:txBody>
      </p:sp>
      <p:pic>
        <p:nvPicPr>
          <p:cNvPr id="4098" name="Picture 2" descr="https://lh6.googleusercontent.com/hlCXFtFo8srbOhLJWAXeFi84tqOtazSe9xtN1K6z3Sd1CCdhC_eyZkQt2WkQyHK2J68WQDcy0v_Q9l3SXmz72rMZrrkq45sK6W2ZlyzI6seGWo923xjra0mBqYfsSB_aqhZMdurL19s">
            <a:extLst>
              <a:ext uri="{FF2B5EF4-FFF2-40B4-BE49-F238E27FC236}">
                <a16:creationId xmlns:a16="http://schemas.microsoft.com/office/drawing/2014/main" id="{33E32542-71C4-5843-87A7-5DA7C1188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281" y="1427967"/>
            <a:ext cx="5510785" cy="41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155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88A10-0A84-A04E-B755-0FAE0C0FE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Nextflow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DF789-C526-7A43-AF8F-264B311F8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24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05154-FACA-E74E-A0E5-8E8B7D2B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44071"/>
            <a:ext cx="7886700" cy="132556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799FC-976F-CC41-BA4A-6F8EA96E20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52650" y="1260000"/>
            <a:ext cx="3886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Co-Investigators</a:t>
            </a:r>
          </a:p>
          <a:p>
            <a:pPr marL="0" indent="0">
              <a:buNone/>
            </a:pPr>
            <a:r>
              <a:rPr lang="en-US" sz="1400" dirty="0"/>
              <a:t>Alison </a:t>
            </a:r>
            <a:r>
              <a:rPr lang="en-US" sz="1400" dirty="0" err="1"/>
              <a:t>Meynert</a:t>
            </a:r>
            <a:r>
              <a:rPr lang="en-US" sz="1400" dirty="0"/>
              <a:t>, MRC Human Genetics Unit</a:t>
            </a:r>
          </a:p>
          <a:p>
            <a:pPr marL="0" indent="0">
              <a:buNone/>
            </a:pPr>
            <a:r>
              <a:rPr lang="en-US" sz="1400" dirty="0"/>
              <a:t>Alex </a:t>
            </a:r>
            <a:r>
              <a:rPr lang="en-US" sz="1400" dirty="0" err="1"/>
              <a:t>Twyford</a:t>
            </a:r>
            <a:r>
              <a:rPr lang="en-US" sz="1400" dirty="0"/>
              <a:t>, School of Biological Sciences</a:t>
            </a:r>
          </a:p>
          <a:p>
            <a:pPr marL="0" indent="0">
              <a:buNone/>
            </a:pPr>
            <a:r>
              <a:rPr lang="en-US" sz="1400" dirty="0"/>
              <a:t>Catalina Vallejos, MRC Human Genetics Unit</a:t>
            </a:r>
          </a:p>
          <a:p>
            <a:pPr marL="0" indent="0">
              <a:buNone/>
            </a:pPr>
            <a:r>
              <a:rPr lang="en-US" sz="1400" dirty="0"/>
              <a:t>Edward Wallace, School of Biological Sciences</a:t>
            </a:r>
          </a:p>
          <a:p>
            <a:pPr marL="0" indent="0">
              <a:buNone/>
            </a:pPr>
            <a:r>
              <a:rPr lang="en-US" sz="1400" b="1" dirty="0" err="1"/>
              <a:t>Programme</a:t>
            </a:r>
            <a:r>
              <a:rPr lang="en-US" sz="1400" b="1" dirty="0"/>
              <a:t> Coordinator</a:t>
            </a:r>
          </a:p>
          <a:p>
            <a:pPr marL="0" indent="0">
              <a:buNone/>
            </a:pPr>
            <a:r>
              <a:rPr lang="en-US" sz="1400" dirty="0"/>
              <a:t>Giacomo Peru, Edinburgh Parallel Computing Centre</a:t>
            </a:r>
          </a:p>
          <a:p>
            <a:pPr marL="0" indent="0">
              <a:buNone/>
            </a:pPr>
            <a:r>
              <a:rPr lang="en-US" sz="1400" b="1" dirty="0"/>
              <a:t>Carpentries Development Support</a:t>
            </a:r>
          </a:p>
          <a:p>
            <a:pPr marL="0" indent="0">
              <a:buNone/>
            </a:pPr>
            <a:r>
              <a:rPr lang="en-US" sz="1400" dirty="0"/>
              <a:t>Flic Anderson, School of Biological Sciences</a:t>
            </a:r>
          </a:p>
          <a:p>
            <a:pPr marL="0" indent="0">
              <a:buNone/>
            </a:pPr>
            <a:r>
              <a:rPr lang="en-US" sz="1400" b="1" dirty="0"/>
              <a:t>Administrative &amp; Finance Support</a:t>
            </a:r>
          </a:p>
          <a:p>
            <a:pPr marL="0" indent="0">
              <a:buNone/>
            </a:pPr>
            <a:r>
              <a:rPr lang="en-US" sz="1400" dirty="0"/>
              <a:t>MRC Institute of Genetics and Molecular Medicine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686555-3ABD-DD47-879D-E0E84029A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3150" y="1260000"/>
            <a:ext cx="3886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Development teams</a:t>
            </a:r>
          </a:p>
          <a:p>
            <a:pPr marL="0" indent="0">
              <a:buNone/>
            </a:pPr>
            <a:r>
              <a:rPr lang="en-US" sz="1400" u="sng" dirty="0"/>
              <a:t>Computational workflows</a:t>
            </a:r>
          </a:p>
          <a:p>
            <a:pPr marL="0" indent="0">
              <a:buNone/>
            </a:pPr>
            <a:r>
              <a:rPr lang="en-US" sz="1400" dirty="0"/>
              <a:t>Tim Booth, Edinburgh Genomics</a:t>
            </a:r>
          </a:p>
          <a:p>
            <a:pPr marL="0" indent="0">
              <a:buNone/>
            </a:pPr>
            <a:r>
              <a:rPr lang="en-US" sz="1400" dirty="0"/>
              <a:t>Graeme Grimes, MRC Human Genetics Unit</a:t>
            </a:r>
          </a:p>
          <a:p>
            <a:pPr marL="0" indent="0">
              <a:buNone/>
            </a:pPr>
            <a:r>
              <a:rPr lang="en-US" sz="1400" dirty="0"/>
              <a:t>Nathan Medd, Edinburgh Genomics</a:t>
            </a:r>
          </a:p>
          <a:p>
            <a:pPr marL="0" indent="0">
              <a:buNone/>
            </a:pPr>
            <a:r>
              <a:rPr lang="en-US" sz="1400" u="sng" dirty="0"/>
              <a:t>Open science, FAIR principles &amp; data management</a:t>
            </a:r>
          </a:p>
          <a:p>
            <a:pPr marL="0" indent="0">
              <a:buNone/>
            </a:pPr>
            <a:r>
              <a:rPr lang="en-US" sz="1400" dirty="0"/>
              <a:t>Andrew Millar, School of Biological Sciences</a:t>
            </a:r>
          </a:p>
          <a:p>
            <a:pPr marL="0" indent="0">
              <a:buNone/>
            </a:pPr>
            <a:r>
              <a:rPr lang="en-US" sz="1400" dirty="0"/>
              <a:t>Andrew Romanowski, School of Biological Sciences</a:t>
            </a:r>
          </a:p>
          <a:p>
            <a:pPr marL="0" indent="0">
              <a:buNone/>
            </a:pPr>
            <a:r>
              <a:rPr lang="en-US" sz="1400" dirty="0"/>
              <a:t>Tomasz Zielinski, School of Biological Sciences</a:t>
            </a:r>
          </a:p>
          <a:p>
            <a:pPr marL="0" indent="0">
              <a:buNone/>
            </a:pPr>
            <a:r>
              <a:rPr lang="en-US" sz="1400" u="sng" dirty="0"/>
              <a:t>Statistics</a:t>
            </a:r>
          </a:p>
          <a:p>
            <a:pPr marL="0" indent="0">
              <a:buNone/>
            </a:pPr>
            <a:r>
              <a:rPr lang="en-US" sz="1400" dirty="0" err="1"/>
              <a:t>Ailith</a:t>
            </a:r>
            <a:r>
              <a:rPr lang="en-US" sz="1400" dirty="0"/>
              <a:t> Ewing, MRC Human Genetics Unit</a:t>
            </a:r>
          </a:p>
          <a:p>
            <a:pPr marL="0" indent="0">
              <a:buNone/>
            </a:pPr>
            <a:r>
              <a:rPr lang="en-US" sz="1400" dirty="0"/>
              <a:t>Alan O’Callaghan, MRC Human Genetics Unit</a:t>
            </a:r>
          </a:p>
          <a:p>
            <a:pPr marL="0" indent="0">
              <a:buNone/>
            </a:pPr>
            <a:r>
              <a:rPr lang="en-US" sz="1400" dirty="0"/>
              <a:t>Gail Robertson, Statistical Consultancy Unit, School of Mathematics</a:t>
            </a:r>
          </a:p>
        </p:txBody>
      </p:sp>
    </p:spTree>
    <p:extLst>
      <p:ext uri="{BB962C8B-B14F-4D97-AF65-F5344CB8AC3E}">
        <p14:creationId xmlns:p14="http://schemas.microsoft.com/office/powerpoint/2010/main" val="1336386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4C7E42F8-09B8-BF4B-81BE-218F36E1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46" y="0"/>
            <a:ext cx="7886700" cy="1325563"/>
          </a:xfrm>
        </p:spPr>
        <p:txBody>
          <a:bodyPr/>
          <a:lstStyle/>
          <a:p>
            <a:r>
              <a:rPr lang="en-US" dirty="0"/>
              <a:t>Ed-DaSH Training </a:t>
            </a:r>
            <a:r>
              <a:rPr lang="en-US" dirty="0" err="1"/>
              <a:t>Programme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F67155-1631-5B4D-A65F-0564BC2E7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1189973"/>
            <a:ext cx="10972800" cy="4351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Objective</a:t>
            </a:r>
            <a:r>
              <a:rPr lang="en-US" sz="1800" dirty="0"/>
              <a:t>: to develop and deliver data science training using The Carpentries methodology.</a:t>
            </a:r>
          </a:p>
          <a:p>
            <a:pPr marL="0" indent="0">
              <a:buNone/>
            </a:pPr>
            <a:r>
              <a:rPr lang="en-US" sz="1800" b="1" dirty="0"/>
              <a:t>Topics</a:t>
            </a:r>
            <a:r>
              <a:rPr lang="en-US" sz="1800" dirty="0"/>
              <a:t>:</a:t>
            </a:r>
          </a:p>
          <a:p>
            <a:r>
              <a:rPr lang="en-US" sz="1800" u="sng" dirty="0">
                <a:solidFill>
                  <a:srgbClr val="FFFF00"/>
                </a:solidFill>
              </a:rPr>
              <a:t>Computational workflows</a:t>
            </a:r>
            <a:r>
              <a:rPr lang="en-US" sz="1800" dirty="0">
                <a:solidFill>
                  <a:srgbClr val="FFFF00"/>
                </a:solidFill>
              </a:rPr>
              <a:t>: Unix, Conda, Nextflow/Snakemake (4 days)</a:t>
            </a:r>
          </a:p>
          <a:p>
            <a:r>
              <a:rPr lang="en-US" sz="1800" u="sng" dirty="0"/>
              <a:t>Open science, FAIR principles, and data management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Hands on Open Science, FAIR principles, and data management(2 days)</a:t>
            </a:r>
          </a:p>
          <a:p>
            <a:pPr lvl="1"/>
            <a:r>
              <a:rPr lang="en-US" sz="1800" dirty="0"/>
              <a:t>Reshaping research: How adopting FAIR increase productivity (1 day, targeted at research leaders)</a:t>
            </a:r>
          </a:p>
          <a:p>
            <a:r>
              <a:rPr lang="en-US" sz="1800" u="sng" dirty="0"/>
              <a:t>Statistics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Basic and intermediate statistical skills (2 days)*</a:t>
            </a:r>
          </a:p>
          <a:p>
            <a:pPr lvl="1"/>
            <a:r>
              <a:rPr lang="en-US" sz="1800" dirty="0"/>
              <a:t>High dimensional statistics (2 days)</a:t>
            </a:r>
          </a:p>
          <a:p>
            <a:pPr lvl="1"/>
            <a:r>
              <a:rPr lang="en-US" sz="1800" dirty="0"/>
              <a:t>Machine learning (2 days)*</a:t>
            </a:r>
          </a:p>
          <a:p>
            <a:pPr marL="0" indent="0">
              <a:buNone/>
            </a:pPr>
            <a:r>
              <a:rPr lang="en-US" sz="1800" dirty="0"/>
              <a:t>*Developed by other Software Sustainability Institute funded teams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88441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8620E-FB64-3A48-99D6-2914E0542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Carpentries project comprises the </a:t>
            </a:r>
            <a:r>
              <a:rPr lang="en-GB" b="1" dirty="0">
                <a:hlinkClick r:id="rId2"/>
              </a:rPr>
              <a:t>Software Carpentry</a:t>
            </a:r>
            <a:r>
              <a:rPr lang="en-GB" dirty="0"/>
              <a:t>, </a:t>
            </a:r>
            <a:r>
              <a:rPr lang="en-GB" b="1" dirty="0">
                <a:hlinkClick r:id="rId3"/>
              </a:rPr>
              <a:t>Data Carpentry</a:t>
            </a:r>
            <a:r>
              <a:rPr lang="en-GB" dirty="0"/>
              <a:t>, and </a:t>
            </a:r>
            <a:r>
              <a:rPr lang="en-GB" b="1" dirty="0">
                <a:hlinkClick r:id="rId4"/>
              </a:rPr>
              <a:t>Library Carpentry</a:t>
            </a:r>
            <a:r>
              <a:rPr lang="en-GB" dirty="0"/>
              <a:t> communities of Instructors, Trainers, Maintainers, helpers, and supporters who share a mission to teach foundational computational and data science skills to researchers.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4BD65-2A13-CD44-872E-9D276A58A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69146"/>
            <a:ext cx="4734424" cy="9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26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D09119-EC5E-AD4C-B47E-582DB8925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84480"/>
            <a:ext cx="4309533" cy="870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F704B9-D3A4-D344-873E-FC0827483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362"/>
          <a:stretch/>
        </p:blipFill>
        <p:spPr>
          <a:xfrm>
            <a:off x="1327619" y="1976160"/>
            <a:ext cx="4531315" cy="3273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1E2C6-4CEF-7448-9E35-E68A102D6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522"/>
          <a:stretch/>
        </p:blipFill>
        <p:spPr>
          <a:xfrm>
            <a:off x="6725943" y="1976160"/>
            <a:ext cx="4531315" cy="21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4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B1444-2F37-6247-AF44-6132E6E99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399CA-3868-5D41-A521-C6FB0E356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Getting Started with Nextflow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74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761D-54A9-C947-ABC3-C993F038D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4667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What is a Workflow?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FC1F46-E765-1D47-9D5F-9516DE10D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7467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  A sequence of tasks that processes a set of data.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AA50E9-A8C0-2548-A786-B5C608F009E3}"/>
              </a:ext>
            </a:extLst>
          </p:cNvPr>
          <p:cNvSpPr/>
          <p:nvPr/>
        </p:nvSpPr>
        <p:spPr>
          <a:xfrm>
            <a:off x="2167467" y="4991641"/>
            <a:ext cx="830580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Arial" panose="020B0604020202020204" pitchFamily="34" charset="0"/>
              </a:rPr>
              <a:t>Streamlining Data-Intensive Biology With Workflow Systems </a:t>
            </a:r>
            <a:r>
              <a:rPr lang="en-GB" sz="1400" dirty="0">
                <a:solidFill>
                  <a:srgbClr val="CB2938"/>
                </a:solidFill>
                <a:latin typeface="Arial" panose="020B0604020202020204" pitchFamily="34" charset="0"/>
                <a:hlinkClick r:id="rId2"/>
              </a:rPr>
              <a:t>https://doi.org/10.1101/2020.06.30.178673</a:t>
            </a:r>
            <a:endParaRPr lang="en-GB" dirty="0"/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53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F65F60-419D-754D-8E64-FE50F3D3A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lang="en-US" dirty="0"/>
              <a:t>What is a workflow</a:t>
            </a:r>
          </a:p>
        </p:txBody>
      </p:sp>
      <p:pic>
        <p:nvPicPr>
          <p:cNvPr id="4" name="Picture 2" descr="https://lh3.googleusercontent.com/QRakgqIa4_CiQZyzIk2ZiluMePzcDk1MSYLkJgbtEXQZ_q4ZE2BLHZFa7303GXECZoqLfSdtvo2Typ0HR5Uw5OUET65NXrtBgp7qhtV1uJxc9jeOBTLRnuAd69sQVLAKD4NsIsqeFmk">
            <a:extLst>
              <a:ext uri="{FF2B5EF4-FFF2-40B4-BE49-F238E27FC236}">
                <a16:creationId xmlns:a16="http://schemas.microsoft.com/office/drawing/2014/main" id="{B0EBE3B9-58B7-424A-A192-053B19A538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3417" y="1642532"/>
            <a:ext cx="24257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F34118-CC2B-9C4F-BD17-80B844409F6F}"/>
              </a:ext>
            </a:extLst>
          </p:cNvPr>
          <p:cNvSpPr txBox="1"/>
          <p:nvPr/>
        </p:nvSpPr>
        <p:spPr>
          <a:xfrm>
            <a:off x="1765747" y="5172601"/>
            <a:ext cx="1921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RNA-Seq pipeline</a:t>
            </a:r>
          </a:p>
        </p:txBody>
      </p:sp>
    </p:spTree>
    <p:extLst>
      <p:ext uri="{BB962C8B-B14F-4D97-AF65-F5344CB8AC3E}">
        <p14:creationId xmlns:p14="http://schemas.microsoft.com/office/powerpoint/2010/main" val="210691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F65F60-419D-754D-8E64-FE50F3D3A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lang="en-US" dirty="0"/>
              <a:t>What is a workflow</a:t>
            </a:r>
          </a:p>
        </p:txBody>
      </p:sp>
      <p:pic>
        <p:nvPicPr>
          <p:cNvPr id="4" name="Picture 2" descr="https://lh3.googleusercontent.com/QRakgqIa4_CiQZyzIk2ZiluMePzcDk1MSYLkJgbtEXQZ_q4ZE2BLHZFa7303GXECZoqLfSdtvo2Typ0HR5Uw5OUET65NXrtBgp7qhtV1uJxc9jeOBTLRnuAd69sQVLAKD4NsIsqeFmk">
            <a:extLst>
              <a:ext uri="{FF2B5EF4-FFF2-40B4-BE49-F238E27FC236}">
                <a16:creationId xmlns:a16="http://schemas.microsoft.com/office/drawing/2014/main" id="{B0EBE3B9-58B7-424A-A192-053B19A538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3417" y="1642532"/>
            <a:ext cx="24257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E9B1CF-0178-C849-80A7-0AE985414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406" y="1642532"/>
            <a:ext cx="7448260" cy="36841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5127DE-0D54-C74B-A909-E4BC246DE61D}"/>
              </a:ext>
            </a:extLst>
          </p:cNvPr>
          <p:cNvSpPr/>
          <p:nvPr/>
        </p:nvSpPr>
        <p:spPr>
          <a:xfrm>
            <a:off x="6139516" y="5493585"/>
            <a:ext cx="45284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odiogosilva</a:t>
            </a:r>
            <a:r>
              <a:rPr lang="en-US" dirty="0"/>
              <a:t>/status/98738600748507546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EFEA4-09A0-BF46-9F6A-1A74A09A7F93}"/>
              </a:ext>
            </a:extLst>
          </p:cNvPr>
          <p:cNvSpPr txBox="1"/>
          <p:nvPr/>
        </p:nvSpPr>
        <p:spPr>
          <a:xfrm>
            <a:off x="1765747" y="5172601"/>
            <a:ext cx="1921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RNA-Seq pipeline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CB3D3-F7AF-E24B-9849-40314D67077F}"/>
              </a:ext>
            </a:extLst>
          </p:cNvPr>
          <p:cNvSpPr txBox="1"/>
          <p:nvPr/>
        </p:nvSpPr>
        <p:spPr>
          <a:xfrm>
            <a:off x="7443238" y="5193503"/>
            <a:ext cx="27614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 genome  Assembly pipeline</a:t>
            </a:r>
          </a:p>
        </p:txBody>
      </p:sp>
    </p:spTree>
    <p:extLst>
      <p:ext uri="{BB962C8B-B14F-4D97-AF65-F5344CB8AC3E}">
        <p14:creationId xmlns:p14="http://schemas.microsoft.com/office/powerpoint/2010/main" val="3974401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5855-DCDC-5D41-A279-EE4A16F0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a Workflow Management Systems </a:t>
            </a:r>
            <a:r>
              <a:rPr lang="en-GB" dirty="0" err="1"/>
              <a:t>WfMS</a:t>
            </a:r>
            <a:r>
              <a:rPr lang="en-GB" dirty="0"/>
              <a:t>?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2E6E9-9397-8F46-88FE-7659AC4A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6902"/>
            <a:ext cx="10515600" cy="4351338"/>
          </a:xfrm>
        </p:spPr>
        <p:txBody>
          <a:bodyPr>
            <a:normAutofit/>
          </a:bodyPr>
          <a:lstStyle/>
          <a:p>
            <a:pPr fontAlgn="base"/>
            <a:r>
              <a:rPr lang="en-GB" sz="3200" dirty="0"/>
              <a:t>Bioinformatic </a:t>
            </a:r>
            <a:r>
              <a:rPr lang="en-GB" sz="3200" dirty="0" err="1"/>
              <a:t>WfMS</a:t>
            </a:r>
            <a:endParaRPr lang="en-GB" sz="3200" dirty="0"/>
          </a:p>
          <a:p>
            <a:pPr lvl="1" fontAlgn="base"/>
            <a:r>
              <a:rPr lang="en-GB" sz="3200" dirty="0"/>
              <a:t>Galaxy (2010)</a:t>
            </a:r>
          </a:p>
          <a:p>
            <a:pPr lvl="1" fontAlgn="base"/>
            <a:r>
              <a:rPr lang="en-GB" sz="3200" dirty="0"/>
              <a:t>Snakemake (2012)</a:t>
            </a:r>
          </a:p>
          <a:p>
            <a:pPr lvl="1" fontAlgn="base"/>
            <a:r>
              <a:rPr lang="en-GB" sz="3200" dirty="0"/>
              <a:t>Nextflow (2013)</a:t>
            </a:r>
          </a:p>
          <a:p>
            <a:pPr lvl="1" fontAlgn="base"/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71656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745811500B7248BB45A61120704A01" ma:contentTypeVersion="6" ma:contentTypeDescription="Create a new document." ma:contentTypeScope="" ma:versionID="332aa53c360f398f59aac237f90aa300">
  <xsd:schema xmlns:xsd="http://www.w3.org/2001/XMLSchema" xmlns:xs="http://www.w3.org/2001/XMLSchema" xmlns:p="http://schemas.microsoft.com/office/2006/metadata/properties" xmlns:ns2="b266899b-867a-402e-817e-49b51f9dc578" xmlns:ns3="a4454d11-ebac-4a37-be57-bd29a22e729e" targetNamespace="http://schemas.microsoft.com/office/2006/metadata/properties" ma:root="true" ma:fieldsID="e25c95e393d1b095505d751b57abdfb5" ns2:_="" ns3:_="">
    <xsd:import namespace="b266899b-867a-402e-817e-49b51f9dc578"/>
    <xsd:import namespace="a4454d11-ebac-4a37-be57-bd29a22e72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66899b-867a-402e-817e-49b51f9dc5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454d11-ebac-4a37-be57-bd29a22e729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62EAB0-AFE7-40B8-B3DB-2A21BF9E02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66899b-867a-402e-817e-49b51f9dc578"/>
    <ds:schemaRef ds:uri="a4454d11-ebac-4a37-be57-bd29a22e72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FDF460-51C4-4C7F-9173-2D4B81F7CC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71C907-E801-4E26-A5AB-46D19AECE5A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1098</TotalTime>
  <Words>527</Words>
  <Application>Microsoft Macintosh PowerPoint</Application>
  <PresentationFormat>Widescreen</PresentationFormat>
  <Paragraphs>99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Courier</vt:lpstr>
      <vt:lpstr>Office Theme</vt:lpstr>
      <vt:lpstr>Edinburgh Data Science Training for Healthcare &amp; Biosciences</vt:lpstr>
      <vt:lpstr>Ed-DaSH Training Programme</vt:lpstr>
      <vt:lpstr>PowerPoint Presentation</vt:lpstr>
      <vt:lpstr>PowerPoint Presentation</vt:lpstr>
      <vt:lpstr>Bioinformatic Workflows</vt:lpstr>
      <vt:lpstr>What is a Workflow?  </vt:lpstr>
      <vt:lpstr>What is a workflow</vt:lpstr>
      <vt:lpstr>What is a workflow</vt:lpstr>
      <vt:lpstr>What is a Workflow Management Systems WfMS?  </vt:lpstr>
      <vt:lpstr>WfMS: Key Features</vt:lpstr>
      <vt:lpstr>What is Nextflow? </vt:lpstr>
      <vt:lpstr>What is Dataflow Programming?</vt:lpstr>
      <vt:lpstr>What are Nextflow’s core features</vt:lpstr>
      <vt:lpstr>Nextflow: Processes and Channels</vt:lpstr>
      <vt:lpstr>Nextflow: Workflow Execution</vt:lpstr>
      <vt:lpstr>Nextflow scripts</vt:lpstr>
      <vt:lpstr>Acknowledgements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MEYNERT Alison</dc:creator>
  <cp:lastModifiedBy>GRIMES Graeme</cp:lastModifiedBy>
  <cp:revision>22</cp:revision>
  <dcterms:created xsi:type="dcterms:W3CDTF">2021-01-13T13:07:52Z</dcterms:created>
  <dcterms:modified xsi:type="dcterms:W3CDTF">2021-03-31T07:23:27Z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0x010100E5745811500B7248BB45A61120704A01</vt:lpwstr>
  </property>
</Properties>
</file>